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306" r:id="rId5"/>
    <p:sldId id="337" r:id="rId6"/>
    <p:sldId id="342" r:id="rId7"/>
    <p:sldId id="341" r:id="rId8"/>
    <p:sldId id="347" r:id="rId9"/>
    <p:sldId id="351" r:id="rId10"/>
    <p:sldId id="343" r:id="rId11"/>
    <p:sldId id="348" r:id="rId12"/>
    <p:sldId id="349" r:id="rId13"/>
    <p:sldId id="350" r:id="rId14"/>
    <p:sldId id="320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FFDF7F"/>
    <a:srgbClr val="E400F6"/>
    <a:srgbClr val="522D80"/>
    <a:srgbClr val="FF997F"/>
    <a:srgbClr val="B2FF99"/>
    <a:srgbClr val="CC99FF"/>
    <a:srgbClr val="FFFFFF"/>
    <a:srgbClr val="74747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f1tenth.org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youtu.be/YFQzyfXV6R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autodrive-ecosystem.github.io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ites.google.com/view/opencav/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hyperlink" Target="https://youtu.be/YIZz_8rLgZQ?feature=shared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hyperlink" Target="https://youtu.be/PLW1-sYW6Hw?feature=shared" TargetMode="External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youtu.be/Rq7Wwcwn1uk?feature=shared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youtu.be/t0CgNR_LgrQ?feature=shared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Ecosystem – Driving Rig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9A3F63-0542-8787-A651-10E2B98C1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044" y="2621618"/>
            <a:ext cx="2745891" cy="15926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093719-81FB-7D7A-EC86-7F50FBB9EC65}"/>
              </a:ext>
            </a:extLst>
          </p:cNvPr>
          <p:cNvSpPr txBox="1"/>
          <p:nvPr/>
        </p:nvSpPr>
        <p:spPr>
          <a:xfrm>
            <a:off x="9408200" y="4331546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Driving Rig</a:t>
            </a:r>
          </a:p>
        </p:txBody>
      </p:sp>
      <p:pic>
        <p:nvPicPr>
          <p:cNvPr id="3" name="RZR in AutoDRIVE Simulator - Steering Rig Demo Short">
            <a:hlinkClick r:id="" action="ppaction://media"/>
            <a:extLst>
              <a:ext uri="{FF2B5EF4-FFF2-40B4-BE49-F238E27FC236}">
                <a16:creationId xmlns:a16="http://schemas.microsoft.com/office/drawing/2014/main" id="{9432342C-F93B-B924-952F-95DCA8CDE4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617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Theme: digital twins + vehicle scale + Autoware</a:t>
            </a:r>
          </a:p>
          <a:p>
            <a:r>
              <a:rPr lang="en-US" dirty="0"/>
              <a:t>ODD focus: on-road autonomous navigation</a:t>
            </a:r>
          </a:p>
          <a:p>
            <a:r>
              <a:rPr lang="en-US" dirty="0"/>
              <a:t>Platforms:</a:t>
            </a:r>
          </a:p>
          <a:p>
            <a:pPr lvl="1"/>
            <a:r>
              <a:rPr lang="en-US" dirty="0"/>
              <a:t>Small-scale: </a:t>
            </a:r>
            <a:r>
              <a:rPr lang="en-US" dirty="0">
                <a:hlinkClick r:id="rId2"/>
              </a:rPr>
              <a:t>Nigel</a:t>
            </a:r>
            <a:r>
              <a:rPr lang="en-US" dirty="0"/>
              <a:t>/</a:t>
            </a:r>
            <a:r>
              <a:rPr lang="en-US" dirty="0">
                <a:hlinkClick r:id="rId3"/>
              </a:rPr>
              <a:t>F1TENTH</a:t>
            </a:r>
            <a:endParaRPr lang="en-US" dirty="0"/>
          </a:p>
          <a:p>
            <a:pPr lvl="1"/>
            <a:r>
              <a:rPr lang="en-US" dirty="0"/>
              <a:t>Full-scale: </a:t>
            </a:r>
            <a:r>
              <a:rPr lang="en-US" dirty="0" err="1">
                <a:hlinkClick r:id="rId4"/>
              </a:rPr>
              <a:t>OpenCAV</a:t>
            </a:r>
            <a:endParaRPr lang="en-US" dirty="0"/>
          </a:p>
          <a:p>
            <a:pPr lvl="1"/>
            <a:r>
              <a:rPr lang="en-US" dirty="0"/>
              <a:t>Simulation: </a:t>
            </a:r>
            <a:r>
              <a:rPr lang="en-US" dirty="0">
                <a:hlinkClick r:id="rId5"/>
              </a:rPr>
              <a:t>AutoDRIVE Simulator</a:t>
            </a:r>
            <a:endParaRPr lang="en-US" dirty="0"/>
          </a:p>
          <a:p>
            <a:pPr lvl="1"/>
            <a:r>
              <a:rPr lang="en-US" dirty="0"/>
              <a:t>Software-stack: </a:t>
            </a:r>
            <a:r>
              <a:rPr lang="en-US" dirty="0">
                <a:hlinkClick r:id="rId6"/>
              </a:rPr>
              <a:t>Autoware</a:t>
            </a:r>
            <a:endParaRPr lang="en-US" dirty="0"/>
          </a:p>
          <a:p>
            <a:r>
              <a:rPr lang="en-US" dirty="0"/>
              <a:t>True digital twin framework:</a:t>
            </a:r>
          </a:p>
          <a:p>
            <a:pPr lvl="1"/>
            <a:r>
              <a:rPr lang="en-US" dirty="0"/>
              <a:t>Immersive teleoperation demo</a:t>
            </a:r>
          </a:p>
          <a:p>
            <a:r>
              <a:rPr lang="en-US" dirty="0"/>
              <a:t>Autoware demo:</a:t>
            </a:r>
          </a:p>
          <a:p>
            <a:pPr lvl="1"/>
            <a:r>
              <a:rPr lang="en-US" dirty="0"/>
              <a:t>Autonomous navigation (waypoint following)</a:t>
            </a:r>
          </a:p>
          <a:p>
            <a:r>
              <a:rPr lang="en-US" dirty="0"/>
              <a:t>Documentation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421" y="933450"/>
            <a:ext cx="2286000" cy="22860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179" y="3774631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33" y="1124025"/>
            <a:ext cx="1828800" cy="1959344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0821" y="3921117"/>
            <a:ext cx="2743200" cy="1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8" y="4347309"/>
            <a:ext cx="1828800" cy="18288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418" y="4347309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680" y="4347309"/>
            <a:ext cx="1706954" cy="1828800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26" y="4493795"/>
            <a:ext cx="2743200" cy="153582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76093"/>
              </p:ext>
            </p:extLst>
          </p:nvPr>
        </p:nvGraphicFramePr>
        <p:xfrm>
          <a:off x="689780" y="1940369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AuE-8360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11/01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11/08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11/22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11/29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12/06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Models in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7" name="Picture 16" descr="A black robot on a green surface&#10;&#10;Description automatically generated">
            <a:extLst>
              <a:ext uri="{FF2B5EF4-FFF2-40B4-BE49-F238E27FC236}">
                <a16:creationId xmlns:a16="http://schemas.microsoft.com/office/drawing/2014/main" id="{320AA6A2-8F8A-BE1B-B190-1B166F1C2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r="5000"/>
          <a:stretch/>
        </p:blipFill>
        <p:spPr>
          <a:xfrm>
            <a:off x="123162" y="1828800"/>
            <a:ext cx="2926080" cy="1828800"/>
          </a:xfrm>
          <a:prstGeom prst="rect">
            <a:avLst/>
          </a:prstGeom>
        </p:spPr>
      </p:pic>
      <p:pic>
        <p:nvPicPr>
          <p:cNvPr id="19" name="Picture 18" descr="A video game of a race car&#10;&#10;Description automatically generated">
            <a:extLst>
              <a:ext uri="{FF2B5EF4-FFF2-40B4-BE49-F238E27FC236}">
                <a16:creationId xmlns:a16="http://schemas.microsoft.com/office/drawing/2014/main" id="{DA19F91B-41ED-C02B-4F8E-F58914DA2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r="5000"/>
          <a:stretch/>
        </p:blipFill>
        <p:spPr>
          <a:xfrm>
            <a:off x="9142758" y="1828800"/>
            <a:ext cx="2926080" cy="1828800"/>
          </a:xfrm>
          <a:prstGeom prst="rect">
            <a:avLst/>
          </a:prstGeom>
        </p:spPr>
      </p:pic>
      <p:pic>
        <p:nvPicPr>
          <p:cNvPr id="21" name="Picture 20" descr="A black robot on a road&#10;&#10;Description automatically generated">
            <a:extLst>
              <a:ext uri="{FF2B5EF4-FFF2-40B4-BE49-F238E27FC236}">
                <a16:creationId xmlns:a16="http://schemas.microsoft.com/office/drawing/2014/main" id="{DD0C9DF3-707F-9764-26F8-4A4530A96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r="5000"/>
          <a:stretch/>
        </p:blipFill>
        <p:spPr>
          <a:xfrm>
            <a:off x="3129694" y="1828800"/>
            <a:ext cx="2926080" cy="1828800"/>
          </a:xfrm>
          <a:prstGeom prst="rect">
            <a:avLst/>
          </a:prstGeom>
        </p:spPr>
      </p:pic>
      <p:pic>
        <p:nvPicPr>
          <p:cNvPr id="23" name="Picture 22" descr="A toy car on the ground&#10;&#10;Description automatically generated">
            <a:extLst>
              <a:ext uri="{FF2B5EF4-FFF2-40B4-BE49-F238E27FC236}">
                <a16:creationId xmlns:a16="http://schemas.microsoft.com/office/drawing/2014/main" id="{456B6858-6ED2-7BE4-6236-45E5F89ED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" r="5000"/>
          <a:stretch/>
        </p:blipFill>
        <p:spPr>
          <a:xfrm>
            <a:off x="6136226" y="1828800"/>
            <a:ext cx="2926080" cy="1828800"/>
          </a:xfrm>
          <a:prstGeom prst="rect">
            <a:avLst/>
          </a:prstGeom>
        </p:spPr>
      </p:pic>
      <p:pic>
        <p:nvPicPr>
          <p:cNvPr id="29" name="Picture 28" descr="A orange and black vehicle on a rocky hill&#10;&#10;Description automatically generated">
            <a:extLst>
              <a:ext uri="{FF2B5EF4-FFF2-40B4-BE49-F238E27FC236}">
                <a16:creationId xmlns:a16="http://schemas.microsoft.com/office/drawing/2014/main" id="{5B80CA1A-1EDF-7CA3-B1CA-A01751A1C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33" b="8333"/>
          <a:stretch/>
        </p:blipFill>
        <p:spPr>
          <a:xfrm>
            <a:off x="6136226" y="3980793"/>
            <a:ext cx="2926080" cy="1828800"/>
          </a:xfrm>
          <a:prstGeom prst="rect">
            <a:avLst/>
          </a:prstGeom>
        </p:spPr>
      </p:pic>
      <p:pic>
        <p:nvPicPr>
          <p:cNvPr id="31" name="Picture 30" descr="A orange vehicle on a rocky hill&#10;&#10;Description automatically generated">
            <a:extLst>
              <a:ext uri="{FF2B5EF4-FFF2-40B4-BE49-F238E27FC236}">
                <a16:creationId xmlns:a16="http://schemas.microsoft.com/office/drawing/2014/main" id="{6A66E2A8-57DB-EB3F-514D-2A988442D1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" r="5000"/>
          <a:stretch/>
        </p:blipFill>
        <p:spPr>
          <a:xfrm>
            <a:off x="9142758" y="3980793"/>
            <a:ext cx="2926080" cy="1828800"/>
          </a:xfrm>
          <a:prstGeom prst="rect">
            <a:avLst/>
          </a:prstGeom>
        </p:spPr>
      </p:pic>
      <p:pic>
        <p:nvPicPr>
          <p:cNvPr id="34" name="Picture 33" descr="A car on the road&#10;&#10;Description automatically generated">
            <a:extLst>
              <a:ext uri="{FF2B5EF4-FFF2-40B4-BE49-F238E27FC236}">
                <a16:creationId xmlns:a16="http://schemas.microsoft.com/office/drawing/2014/main" id="{7778A2E1-78D2-AD0C-56FF-D05FE82D4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" r="5000"/>
          <a:stretch/>
        </p:blipFill>
        <p:spPr>
          <a:xfrm>
            <a:off x="3129694" y="3980793"/>
            <a:ext cx="2926080" cy="1828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831ADE-3136-ECDB-A3D7-009A79B76318}"/>
              </a:ext>
            </a:extLst>
          </p:cNvPr>
          <p:cNvSpPr txBox="1"/>
          <p:nvPr/>
        </p:nvSpPr>
        <p:spPr>
          <a:xfrm>
            <a:off x="1839126" y="3606998"/>
            <a:ext cx="250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0"/>
              </a:rPr>
              <a:t>Nigel (Native Scaled Vehicle)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C3C17D-C665-A5D9-54AD-CCE9D8D76AF5}"/>
              </a:ext>
            </a:extLst>
          </p:cNvPr>
          <p:cNvSpPr txBox="1"/>
          <p:nvPr/>
        </p:nvSpPr>
        <p:spPr>
          <a:xfrm>
            <a:off x="7978025" y="3606998"/>
            <a:ext cx="224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1"/>
              </a:rPr>
              <a:t>F1TENTH (Scaled Vehicle)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2D08A-B8C5-99D5-F6D2-EED66A70AF88}"/>
              </a:ext>
            </a:extLst>
          </p:cNvPr>
          <p:cNvSpPr txBox="1"/>
          <p:nvPr/>
        </p:nvSpPr>
        <p:spPr>
          <a:xfrm>
            <a:off x="7680284" y="5770661"/>
            <a:ext cx="2844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2"/>
              </a:rPr>
              <a:t>RZR (Off-Road Full Scale Vehicle)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07910-A28F-1784-5A25-C5ED122C7D09}"/>
              </a:ext>
            </a:extLst>
          </p:cNvPr>
          <p:cNvSpPr txBox="1"/>
          <p:nvPr/>
        </p:nvSpPr>
        <p:spPr>
          <a:xfrm>
            <a:off x="1478738" y="5772554"/>
            <a:ext cx="322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hlinkClick r:id="rId13"/>
              </a:rPr>
              <a:t>OpenCAV</a:t>
            </a:r>
            <a:r>
              <a:rPr lang="en-US" sz="1400" dirty="0">
                <a:hlinkClick r:id="rId13"/>
              </a:rPr>
              <a:t> (On-Road Full Scale Vehicle)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3100733-761B-DB5B-34D1-FE9255C7B5F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t="19547" r="17403" b="8179"/>
          <a:stretch/>
        </p:blipFill>
        <p:spPr bwMode="auto">
          <a:xfrm>
            <a:off x="123162" y="3980793"/>
            <a:ext cx="2926080" cy="1828800"/>
          </a:xfrm>
          <a:prstGeom prst="rect">
            <a:avLst/>
          </a:prstGeom>
          <a:ln w="762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Models in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07910-A28F-1784-5A25-C5ED122C7D09}"/>
              </a:ext>
            </a:extLst>
          </p:cNvPr>
          <p:cNvSpPr txBox="1"/>
          <p:nvPr/>
        </p:nvSpPr>
        <p:spPr>
          <a:xfrm>
            <a:off x="4605623" y="5216151"/>
            <a:ext cx="2980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16122"/>
                </a:solidFill>
              </a:rPr>
              <a:t>Husky (Off-Road Mid Scale Vehicle)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9E93E-037A-BBB2-60EF-2F9C8CA7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389" y="2692324"/>
            <a:ext cx="4330930" cy="2286000"/>
          </a:xfrm>
          <a:prstGeom prst="rect">
            <a:avLst/>
          </a:prstGeom>
        </p:spPr>
      </p:pic>
      <p:pic>
        <p:nvPicPr>
          <p:cNvPr id="2050" name="Picture 2" descr="Clearpath Husky UGV">
            <a:extLst>
              <a:ext uri="{FF2B5EF4-FFF2-40B4-BE49-F238E27FC236}">
                <a16:creationId xmlns:a16="http://schemas.microsoft.com/office/drawing/2014/main" id="{E9080DD8-F8BB-BE53-B25D-1BDB086B4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6"/>
          <a:stretch/>
        </p:blipFill>
        <p:spPr bwMode="auto">
          <a:xfrm>
            <a:off x="1477019" y="2692324"/>
            <a:ext cx="457459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5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for Parallel RL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A computer screens on a desk&#10;&#10;Description automatically generated">
            <a:extLst>
              <a:ext uri="{FF2B5EF4-FFF2-40B4-BE49-F238E27FC236}">
                <a16:creationId xmlns:a16="http://schemas.microsoft.com/office/drawing/2014/main" id="{E165CDD1-7945-DD77-8E4E-AA26BEB0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09" y="1860961"/>
            <a:ext cx="4876800" cy="3657600"/>
          </a:xfrm>
          <a:prstGeom prst="rect">
            <a:avLst/>
          </a:prstGeom>
        </p:spPr>
      </p:pic>
      <p:pic>
        <p:nvPicPr>
          <p:cNvPr id="10" name="Picture 9" descr="Two computer monitors on a desk&#10;&#10;Description automatically generated">
            <a:extLst>
              <a:ext uri="{FF2B5EF4-FFF2-40B4-BE49-F238E27FC236}">
                <a16:creationId xmlns:a16="http://schemas.microsoft.com/office/drawing/2014/main" id="{3BA7CB83-60EA-1BB6-03C4-4BCF7EC7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391" y="1860961"/>
            <a:ext cx="48768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1961E6-B732-62BF-B742-7966282F0E6C}"/>
              </a:ext>
            </a:extLst>
          </p:cNvPr>
          <p:cNvSpPr txBox="1"/>
          <p:nvPr/>
        </p:nvSpPr>
        <p:spPr>
          <a:xfrm>
            <a:off x="1774019" y="5518561"/>
            <a:ext cx="3678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Parallel Environments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0FD57-4BCA-C1E6-8652-659ADD01476D}"/>
              </a:ext>
            </a:extLst>
          </p:cNvPr>
          <p:cNvSpPr txBox="1"/>
          <p:nvPr/>
        </p:nvSpPr>
        <p:spPr>
          <a:xfrm>
            <a:off x="7300139" y="5518561"/>
            <a:ext cx="2557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Parallel Agents</a:t>
            </a:r>
          </a:p>
        </p:txBody>
      </p:sp>
    </p:spTree>
    <p:extLst>
      <p:ext uri="{BB962C8B-B14F-4D97-AF65-F5344CB8AC3E}">
        <p14:creationId xmlns:p14="http://schemas.microsoft.com/office/powerpoint/2010/main" val="111120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7794E-6996-791C-3F7B-034209CBC92A}"/>
              </a:ext>
            </a:extLst>
          </p:cNvPr>
          <p:cNvGrpSpPr/>
          <p:nvPr/>
        </p:nvGrpSpPr>
        <p:grpSpPr>
          <a:xfrm>
            <a:off x="4284576" y="1571625"/>
            <a:ext cx="7278244" cy="4640408"/>
            <a:chOff x="3916668" y="1595308"/>
            <a:chExt cx="7646152" cy="48749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087694-A8C7-B83F-12F7-FA29697B979C}"/>
                </a:ext>
              </a:extLst>
            </p:cNvPr>
            <p:cNvGrpSpPr/>
            <p:nvPr/>
          </p:nvGrpSpPr>
          <p:grpSpPr>
            <a:xfrm>
              <a:off x="4620799" y="3424108"/>
              <a:ext cx="1769810" cy="549668"/>
              <a:chOff x="1421931" y="3468498"/>
              <a:chExt cx="1769810" cy="54966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31ADE-3136-ECDB-A3D7-009A79B76318}"/>
                  </a:ext>
                </a:extLst>
              </p:cNvPr>
              <p:cNvSpPr txBox="1"/>
              <p:nvPr/>
            </p:nvSpPr>
            <p:spPr>
              <a:xfrm>
                <a:off x="1839126" y="3468498"/>
                <a:ext cx="135261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Python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E9FC3D3-5641-20C5-BEB1-976EF534E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931" y="3532286"/>
                <a:ext cx="417195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2F80D5-11AC-D1A1-2791-616F1280FD25}"/>
                </a:ext>
              </a:extLst>
            </p:cNvPr>
            <p:cNvGrpSpPr/>
            <p:nvPr/>
          </p:nvGrpSpPr>
          <p:grpSpPr>
            <a:xfrm>
              <a:off x="9304043" y="3482419"/>
              <a:ext cx="1220548" cy="549668"/>
              <a:chOff x="7571202" y="3468498"/>
              <a:chExt cx="1220548" cy="5496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C3C17D-C665-A5D9-54AD-CCE9D8D76AF5}"/>
                  </a:ext>
                </a:extLst>
              </p:cNvPr>
              <p:cNvSpPr txBox="1"/>
              <p:nvPr/>
            </p:nvSpPr>
            <p:spPr>
              <a:xfrm>
                <a:off x="7978025" y="3468498"/>
                <a:ext cx="81372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C++</a:t>
                </a:r>
              </a:p>
            </p:txBody>
          </p:sp>
          <p:pic>
            <p:nvPicPr>
              <p:cNvPr id="1028" name="Picture 4" descr="C++ - Wikipedia">
                <a:extLst>
                  <a:ext uri="{FF2B5EF4-FFF2-40B4-BE49-F238E27FC236}">
                    <a16:creationId xmlns:a16="http://schemas.microsoft.com/office/drawing/2014/main" id="{0DCEC2F9-C279-1FB9-D295-E64FE969BF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202" y="3532286"/>
                <a:ext cx="40682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EB36FF-201F-D07C-71C5-E1EFE04A827C}"/>
                </a:ext>
              </a:extLst>
            </p:cNvPr>
            <p:cNvGrpSpPr/>
            <p:nvPr/>
          </p:nvGrpSpPr>
          <p:grpSpPr>
            <a:xfrm>
              <a:off x="4871325" y="5880547"/>
              <a:ext cx="1292973" cy="549668"/>
              <a:chOff x="1395243" y="5632161"/>
              <a:chExt cx="1292973" cy="54966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607910-A28F-1784-5A25-C5ED122C7D09}"/>
                  </a:ext>
                </a:extLst>
              </p:cNvPr>
              <p:cNvSpPr txBox="1"/>
              <p:nvPr/>
            </p:nvSpPr>
            <p:spPr>
              <a:xfrm>
                <a:off x="1839126" y="5632161"/>
                <a:ext cx="849090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</a:t>
                </a: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CA13E46-671E-CB74-7CAD-3092335A99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08"/>
              <a:stretch/>
            </p:blipFill>
            <p:spPr bwMode="auto">
              <a:xfrm>
                <a:off x="1395243" y="5695949"/>
                <a:ext cx="44388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975B00-DCCB-54A2-4795-0191F798C2FA}"/>
                </a:ext>
              </a:extLst>
            </p:cNvPr>
            <p:cNvGrpSpPr/>
            <p:nvPr/>
          </p:nvGrpSpPr>
          <p:grpSpPr>
            <a:xfrm>
              <a:off x="9117434" y="5920616"/>
              <a:ext cx="1969109" cy="549668"/>
              <a:chOff x="7167868" y="5632160"/>
              <a:chExt cx="1969109" cy="54966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42D08A-B8C5-99D5-F6D2-EED66A70AF88}"/>
                  </a:ext>
                </a:extLst>
              </p:cNvPr>
              <p:cNvSpPr txBox="1"/>
              <p:nvPr/>
            </p:nvSpPr>
            <p:spPr>
              <a:xfrm>
                <a:off x="7978025" y="5632160"/>
                <a:ext cx="1158952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 2</a:t>
                </a:r>
              </a:p>
            </p:txBody>
          </p:sp>
          <p:pic>
            <p:nvPicPr>
              <p:cNvPr id="1032" name="Picture 8" descr="ros2">
                <a:extLst>
                  <a:ext uri="{FF2B5EF4-FFF2-40B4-BE49-F238E27FC236}">
                    <a16:creationId xmlns:a16="http://schemas.microsoft.com/office/drawing/2014/main" id="{ECA29740-24B7-F599-9614-A102240B9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2" t="16251" r="6836" b="5624"/>
              <a:stretch/>
            </p:blipFill>
            <p:spPr bwMode="auto">
              <a:xfrm>
                <a:off x="7167868" y="5695949"/>
                <a:ext cx="810157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3E984D-8E2C-6AE4-19B2-D807970B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1620" y="4053273"/>
              <a:ext cx="3251200" cy="1828800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F8C10A0-5035-2B16-34E1-A1293627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1620" y="1659096"/>
              <a:ext cx="3251200" cy="1828800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181CA3-6BBD-EE4A-DD0E-F97FD6677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6668" y="1595308"/>
              <a:ext cx="3251200" cy="1828800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A855F2D-F6D3-F1C1-70C1-D2927C85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668" y="4053273"/>
              <a:ext cx="3251200" cy="1828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6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F1TENTH Python &amp; ROS 2 API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06B545D8-3A3F-7D1C-F79D-1ECB85E2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71" y="1673256"/>
            <a:ext cx="7557856" cy="42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8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HMIs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79345F-1890-4A2A-AD05-7F64A16E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64" y="2633472"/>
            <a:ext cx="1591056" cy="1591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9A3F63-0542-8787-A651-10E2B98C1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044" y="2621618"/>
            <a:ext cx="2745891" cy="1592617"/>
          </a:xfrm>
          <a:prstGeom prst="rect">
            <a:avLst/>
          </a:prstGeom>
        </p:spPr>
      </p:pic>
      <p:pic>
        <p:nvPicPr>
          <p:cNvPr id="17" name="Picture 4" descr="Keyboard Mouse Combos - Wireless, Bluetooth, Wired | Logitech">
            <a:extLst>
              <a:ext uri="{FF2B5EF4-FFF2-40B4-BE49-F238E27FC236}">
                <a16:creationId xmlns:a16="http://schemas.microsoft.com/office/drawing/2014/main" id="{6E3F8F5E-98C1-18EB-282A-83031111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29" y="2621618"/>
            <a:ext cx="3182111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5CBA0E-1359-F1DE-60CB-0B684ACF5F6E}"/>
              </a:ext>
            </a:extLst>
          </p:cNvPr>
          <p:cNvSpPr txBox="1"/>
          <p:nvPr/>
        </p:nvSpPr>
        <p:spPr>
          <a:xfrm>
            <a:off x="4012258" y="429853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16122"/>
                </a:solidFill>
              </a:rPr>
              <a:t>Keyboard+Mouse</a:t>
            </a:r>
            <a:endParaRPr lang="en-US" sz="2800" dirty="0">
              <a:solidFill>
                <a:srgbClr val="F1612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942B02-75AF-CBF9-0CE2-8A04AFC6DB0C}"/>
              </a:ext>
            </a:extLst>
          </p:cNvPr>
          <p:cNvSpPr txBox="1"/>
          <p:nvPr/>
        </p:nvSpPr>
        <p:spPr>
          <a:xfrm>
            <a:off x="7146223" y="4331546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Gamepad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93719-81FB-7D7A-EC86-7F50FBB9EC65}"/>
              </a:ext>
            </a:extLst>
          </p:cNvPr>
          <p:cNvSpPr txBox="1"/>
          <p:nvPr/>
        </p:nvSpPr>
        <p:spPr>
          <a:xfrm>
            <a:off x="9408200" y="4331546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Driving Rig</a:t>
            </a:r>
          </a:p>
        </p:txBody>
      </p:sp>
      <p:pic>
        <p:nvPicPr>
          <p:cNvPr id="31" name="Graphic 30" descr="Checkbox Checked with solid fill">
            <a:extLst>
              <a:ext uri="{FF2B5EF4-FFF2-40B4-BE49-F238E27FC236}">
                <a16:creationId xmlns:a16="http://schemas.microsoft.com/office/drawing/2014/main" id="{E6B96F9F-1C54-B8CF-84E6-E59A1FFC4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7883" y="4805467"/>
            <a:ext cx="914400" cy="914400"/>
          </a:xfrm>
          <a:prstGeom prst="rect">
            <a:avLst/>
          </a:prstGeom>
        </p:spPr>
      </p:pic>
      <p:pic>
        <p:nvPicPr>
          <p:cNvPr id="32" name="Graphic 31" descr="Checkbox Checked with solid fill">
            <a:extLst>
              <a:ext uri="{FF2B5EF4-FFF2-40B4-BE49-F238E27FC236}">
                <a16:creationId xmlns:a16="http://schemas.microsoft.com/office/drawing/2014/main" id="{E38AA730-A6B9-9811-AFBA-7A4D7F3C2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8775" y="4805467"/>
            <a:ext cx="914400" cy="914400"/>
          </a:xfrm>
          <a:prstGeom prst="rect">
            <a:avLst/>
          </a:prstGeom>
        </p:spPr>
      </p:pic>
      <p:pic>
        <p:nvPicPr>
          <p:cNvPr id="33" name="Graphic 32" descr="Checkbox Checked with solid fill">
            <a:extLst>
              <a:ext uri="{FF2B5EF4-FFF2-40B4-BE49-F238E27FC236}">
                <a16:creationId xmlns:a16="http://schemas.microsoft.com/office/drawing/2014/main" id="{1DF02251-9D17-D47E-0DD0-4810A81F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0138" y="480546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EFF850C-AB28-75F3-44E1-949C3B8560CC}"/>
              </a:ext>
            </a:extLst>
          </p:cNvPr>
          <p:cNvSpPr txBox="1"/>
          <p:nvPr/>
        </p:nvSpPr>
        <p:spPr>
          <a:xfrm>
            <a:off x="1084715" y="5719867"/>
            <a:ext cx="2013756" cy="369332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Direct HMI vs APIs</a:t>
            </a:r>
          </a:p>
        </p:txBody>
      </p:sp>
    </p:spTree>
    <p:extLst>
      <p:ext uri="{BB962C8B-B14F-4D97-AF65-F5344CB8AC3E}">
        <p14:creationId xmlns:p14="http://schemas.microsoft.com/office/powerpoint/2010/main" val="33295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schemas.microsoft.com/office/infopath/2007/PartnerControls"/>
    <ds:schemaRef ds:uri="http://schemas.microsoft.com/office/2006/metadata/properties"/>
    <ds:schemaRef ds:uri="74a92416-d9ca-4b07-a40e-6415e67b2c58"/>
    <ds:schemaRef ds:uri="f41829d9-305b-4af6-8494-753a2a44d293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611</Words>
  <Application>Microsoft Office PowerPoint</Application>
  <PresentationFormat>Widescreen</PresentationFormat>
  <Paragraphs>150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Mongolian Baiti</vt:lpstr>
      <vt:lpstr>Trebuchet MS</vt:lpstr>
      <vt:lpstr>Wingdings 2</vt:lpstr>
      <vt:lpstr>Wingdings 3</vt:lpstr>
      <vt:lpstr>ARMLab CU-ICAR</vt:lpstr>
      <vt:lpstr>Capstone Project Update</vt:lpstr>
      <vt:lpstr>Planned Project Objectives</vt:lpstr>
      <vt:lpstr>Planned Project Objectives</vt:lpstr>
      <vt:lpstr>Digital Twin Models in AutoDRIVE Ecosystem</vt:lpstr>
      <vt:lpstr>Digital Twin Models in AutoDRIVE Ecosystem</vt:lpstr>
      <vt:lpstr>AutoDRIVE Simulator for Parallel RL</vt:lpstr>
      <vt:lpstr>APIs to connect with AutoDRIVE Ecosystem</vt:lpstr>
      <vt:lpstr>AutoDRIVE F1TENTH Python &amp; ROS 2 API Setup</vt:lpstr>
      <vt:lpstr>HMIs to connect with AutoDRIVE Ecosystem</vt:lpstr>
      <vt:lpstr>AutoDRIVE Ecosystem – Driving Rig 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Tanmay Samak</cp:lastModifiedBy>
  <cp:revision>124</cp:revision>
  <dcterms:created xsi:type="dcterms:W3CDTF">2020-04-29T07:35:04Z</dcterms:created>
  <dcterms:modified xsi:type="dcterms:W3CDTF">2023-11-01T19:03:42Z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